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3792" autoAdjust="0"/>
  </p:normalViewPr>
  <p:slideViewPr>
    <p:cSldViewPr snapToGrid="0">
      <p:cViewPr varScale="1">
        <p:scale>
          <a:sx n="62" d="100"/>
          <a:sy n="62" d="100"/>
        </p:scale>
        <p:origin x="804" y="56"/>
      </p:cViewPr>
      <p:guideLst/>
    </p:cSldViewPr>
  </p:slideViewPr>
  <p:outlineViewPr>
    <p:cViewPr>
      <p:scale>
        <a:sx n="33" d="100"/>
        <a:sy n="33" d="100"/>
      </p:scale>
      <p:origin x="0" y="-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jpg>
</file>

<file path=ppt/media/image2.png>
</file>

<file path=ppt/media/image3.png>
</file>

<file path=ppt/media/image4.jpg>
</file>

<file path=ppt/media/image5.jpeg>
</file>

<file path=ppt/media/image6.jp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tr-TR"/>
              <a:t>Asıl başlık stilini düzenlemek için tıklayın</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A5511984-F09E-4D5A-AE49-618FB122FDF9}" type="datetimeFigureOut">
              <a:rPr lang="tr-TR" smtClean="0"/>
              <a:t>5.03.2023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a:xfrm>
            <a:off x="9255346" y="2750337"/>
            <a:ext cx="1171888" cy="1356442"/>
          </a:xfrm>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4066279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5511984-F09E-4D5A-AE49-618FB122FDF9}" type="datetimeFigureOut">
              <a:rPr lang="tr-TR" smtClean="0"/>
              <a:t>5.03.2023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a:xfrm>
            <a:off x="10729455" y="4711309"/>
            <a:ext cx="1154151" cy="1090789"/>
          </a:xfrm>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2853657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5511984-F09E-4D5A-AE49-618FB122FDF9}" type="datetimeFigureOut">
              <a:rPr lang="tr-TR" smtClean="0"/>
              <a:t>5.03.2023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a:xfrm>
            <a:off x="10729455" y="4711615"/>
            <a:ext cx="1154151" cy="1090789"/>
          </a:xfrm>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18115183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tr-TR"/>
              <a:t>Asıl başlık stilini düzenlemek için tıklayın</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5511984-F09E-4D5A-AE49-618FB122FDF9}" type="datetimeFigureOut">
              <a:rPr lang="tr-TR" smtClean="0"/>
              <a:t>5.03.2023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a:xfrm>
            <a:off x="10729455" y="4709925"/>
            <a:ext cx="1154151" cy="1090789"/>
          </a:xfrm>
        </p:spPr>
        <p:txBody>
          <a:bodyPr/>
          <a:lstStyle/>
          <a:p>
            <a:fld id="{DCD39225-3616-4F21-A4C9-B7D0B23E77DF}" type="slidenum">
              <a:rPr lang="tr-TR" smtClean="0"/>
              <a:t>‹#›</a:t>
            </a:fld>
            <a:endParaRPr lang="tr-TR"/>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7044393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5511984-F09E-4D5A-AE49-618FB122FDF9}" type="datetimeFigureOut">
              <a:rPr lang="tr-TR" smtClean="0"/>
              <a:t>5.03.2023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a:xfrm>
            <a:off x="10729455" y="4709925"/>
            <a:ext cx="1154151" cy="1090789"/>
          </a:xfrm>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3940759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tr-TR"/>
              <a:t>Asıl başlık stilini düzenlemek için tıklayın</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A5511984-F09E-4D5A-AE49-618FB122FDF9}" type="datetimeFigureOut">
              <a:rPr lang="tr-TR" smtClean="0"/>
              <a:t>5.03.2023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17906231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tr-TR"/>
              <a:t>Asıl başlık stilini düzenlemek için tıklayın</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A5511984-F09E-4D5A-AE49-618FB122FDF9}" type="datetimeFigureOut">
              <a:rPr lang="tr-TR" smtClean="0"/>
              <a:t>5.03.2023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24486086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5511984-F09E-4D5A-AE49-618FB122FDF9}" type="datetimeFigureOut">
              <a:rPr lang="tr-TR" smtClean="0"/>
              <a:t>5.03.2023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17436189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A5511984-F09E-4D5A-AE49-618FB122FDF9}" type="datetimeFigureOut">
              <a:rPr lang="tr-TR" smtClean="0"/>
              <a:t>5.03.2023</a:t>
            </a:fld>
            <a:endParaRPr lang="tr-TR"/>
          </a:p>
        </p:txBody>
      </p:sp>
      <p:sp>
        <p:nvSpPr>
          <p:cNvPr id="5" name="Footer Placeholder 4"/>
          <p:cNvSpPr>
            <a:spLocks noGrp="1"/>
          </p:cNvSpPr>
          <p:nvPr>
            <p:ph type="ftr" sz="quarter" idx="11"/>
          </p:nvPr>
        </p:nvSpPr>
        <p:spPr>
          <a:xfrm>
            <a:off x="680321" y="5936188"/>
            <a:ext cx="6126805" cy="365125"/>
          </a:xfrm>
        </p:spPr>
        <p:txBody>
          <a:bodyPr/>
          <a:lstStyle/>
          <a:p>
            <a:endParaRPr lang="tr-TR"/>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DCD39225-3616-4F21-A4C9-B7D0B23E77DF}" type="slidenum">
              <a:rPr lang="tr-TR" smtClean="0"/>
              <a:t>‹#›</a:t>
            </a:fld>
            <a:endParaRPr lang="tr-TR"/>
          </a:p>
        </p:txBody>
      </p:sp>
    </p:spTree>
    <p:extLst>
      <p:ext uri="{BB962C8B-B14F-4D97-AF65-F5344CB8AC3E}">
        <p14:creationId xmlns:p14="http://schemas.microsoft.com/office/powerpoint/2010/main" val="3392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5511984-F09E-4D5A-AE49-618FB122FDF9}" type="datetimeFigureOut">
              <a:rPr lang="tr-TR" smtClean="0"/>
              <a:t>5.03.2023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44957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A5511984-F09E-4D5A-AE49-618FB122FDF9}" type="datetimeFigureOut">
              <a:rPr lang="tr-TR" smtClean="0"/>
              <a:t>5.03.2023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a:xfrm>
            <a:off x="10729455" y="2869895"/>
            <a:ext cx="1154151" cy="1090789"/>
          </a:xfrm>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1392176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A5511984-F09E-4D5A-AE49-618FB122FDF9}" type="datetimeFigureOut">
              <a:rPr lang="tr-TR" smtClean="0"/>
              <a:t>5.03.2023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3316515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680322" y="3030008"/>
            <a:ext cx="4698355" cy="2906179"/>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5594123" y="3030008"/>
            <a:ext cx="4700059" cy="2906179"/>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A5511984-F09E-4D5A-AE49-618FB122FDF9}" type="datetimeFigureOut">
              <a:rPr lang="tr-TR" smtClean="0"/>
              <a:t>5.03.2023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41649808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A5511984-F09E-4D5A-AE49-618FB122FDF9}" type="datetimeFigureOut">
              <a:rPr lang="tr-TR" smtClean="0"/>
              <a:t>5.03.2023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129355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A5511984-F09E-4D5A-AE49-618FB122FDF9}" type="datetimeFigureOut">
              <a:rPr lang="tr-TR" smtClean="0"/>
              <a:t>5.03.2023</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2934485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tr-TR"/>
              <a:t>Asıl başlık stilini düzenlemek için tıklayın</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5511984-F09E-4D5A-AE49-618FB122FDF9}" type="datetimeFigureOut">
              <a:rPr lang="tr-TR" smtClean="0"/>
              <a:t>5.03.2023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3193909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5511984-F09E-4D5A-AE49-618FB122FDF9}" type="datetimeFigureOut">
              <a:rPr lang="tr-TR" smtClean="0"/>
              <a:t>5.03.2023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DCD39225-3616-4F21-A4C9-B7D0B23E77DF}" type="slidenum">
              <a:rPr lang="tr-TR" smtClean="0"/>
              <a:t>‹#›</a:t>
            </a:fld>
            <a:endParaRPr lang="tr-TR"/>
          </a:p>
        </p:txBody>
      </p:sp>
    </p:spTree>
    <p:extLst>
      <p:ext uri="{BB962C8B-B14F-4D97-AF65-F5344CB8AC3E}">
        <p14:creationId xmlns:p14="http://schemas.microsoft.com/office/powerpoint/2010/main" val="2520485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5511984-F09E-4D5A-AE49-618FB122FDF9}" type="datetimeFigureOut">
              <a:rPr lang="tr-TR" smtClean="0"/>
              <a:t>5.03.2023</a:t>
            </a:fld>
            <a:endParaRPr lang="tr-TR"/>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DCD39225-3616-4F21-A4C9-B7D0B23E77DF}" type="slidenum">
              <a:rPr lang="tr-TR" smtClean="0"/>
              <a:t>‹#›</a:t>
            </a:fld>
            <a:endParaRPr lang="tr-TR"/>
          </a:p>
        </p:txBody>
      </p:sp>
    </p:spTree>
    <p:extLst>
      <p:ext uri="{BB962C8B-B14F-4D97-AF65-F5344CB8AC3E}">
        <p14:creationId xmlns:p14="http://schemas.microsoft.com/office/powerpoint/2010/main" val="325698211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yigitsener.medium.com/veri-biliminde-sentetik-veri-seti-olu&#351;turma-faydalar&#305;-t&#252;rleri-ve-makine-&#246;&#287;renmesindeki-uygulamas&#305;-622846be72d1" TargetMode="External"/><Relationship Id="rId2" Type="http://schemas.openxmlformats.org/officeDocument/2006/relationships/hyperlink" Target="https://www.mdpi.com/1424-8220/21/21/7346#B11-sensors-21-07346" TargetMode="External"/><Relationship Id="rId1" Type="http://schemas.openxmlformats.org/officeDocument/2006/relationships/slideLayout" Target="../slideLayouts/slideLayout2.xml"/><Relationship Id="rId4" Type="http://schemas.openxmlformats.org/officeDocument/2006/relationships/hyperlink" Target="https://www.youtube.com/watch?v=RvBp6saNGXA"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73C2BED0-1E21-7597-3810-81D2EE67C233}"/>
              </a:ext>
            </a:extLst>
          </p:cNvPr>
          <p:cNvPicPr>
            <a:picLocks noChangeAspect="1"/>
          </p:cNvPicPr>
          <p:nvPr/>
        </p:nvPicPr>
        <p:blipFill rotWithShape="1">
          <a:blip r:embed="rId2">
            <a:extLst>
              <a:ext uri="{28A0092B-C50C-407E-A947-70E740481C1C}">
                <a14:useLocalDpi xmlns:a14="http://schemas.microsoft.com/office/drawing/2010/main" val="0"/>
              </a:ext>
            </a:extLst>
          </a:blip>
          <a:srcRect t="17658" r="-1" b="873"/>
          <a:stretch/>
        </p:blipFill>
        <p:spPr>
          <a:xfrm>
            <a:off x="1669473" y="-8596"/>
            <a:ext cx="10522527" cy="6857990"/>
          </a:xfrm>
          <a:custGeom>
            <a:avLst/>
            <a:gdLst/>
            <a:ahLst/>
            <a:cxnLst/>
            <a:rect l="l" t="t" r="r" b="b"/>
            <a:pathLst>
              <a:path w="10522527" h="6858000">
                <a:moveTo>
                  <a:pt x="2882142" y="0"/>
                </a:moveTo>
                <a:lnTo>
                  <a:pt x="10522527" y="0"/>
                </a:lnTo>
                <a:lnTo>
                  <a:pt x="10522527" y="6858000"/>
                </a:lnTo>
                <a:lnTo>
                  <a:pt x="80697" y="6858000"/>
                </a:lnTo>
                <a:lnTo>
                  <a:pt x="37339" y="6516785"/>
                </a:lnTo>
                <a:cubicBezTo>
                  <a:pt x="12648" y="6273664"/>
                  <a:pt x="0" y="6026982"/>
                  <a:pt x="0" y="5777347"/>
                </a:cubicBezTo>
                <a:cubicBezTo>
                  <a:pt x="0" y="3530630"/>
                  <a:pt x="1024495" y="1523197"/>
                  <a:pt x="2631803" y="196728"/>
                </a:cubicBezTo>
                <a:close/>
              </a:path>
            </a:pathLst>
          </a:custGeom>
        </p:spPr>
      </p:pic>
      <p:sp>
        <p:nvSpPr>
          <p:cNvPr id="7" name="Dikdörtgen 6">
            <a:extLst>
              <a:ext uri="{FF2B5EF4-FFF2-40B4-BE49-F238E27FC236}">
                <a16:creationId xmlns:a16="http://schemas.microsoft.com/office/drawing/2014/main" id="{10BA1ECB-325A-8CC7-4C60-B0B68809A642}"/>
              </a:ext>
            </a:extLst>
          </p:cNvPr>
          <p:cNvSpPr/>
          <p:nvPr/>
        </p:nvSpPr>
        <p:spPr>
          <a:xfrm>
            <a:off x="-413100" y="2701403"/>
            <a:ext cx="2897311" cy="915307"/>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DOĞAL</a:t>
            </a:r>
            <a:endParaRPr lang="tr-TR" sz="5400" b="1" dirty="0">
              <a:ln w="22225">
                <a:solidFill>
                  <a:schemeClr val="accent2"/>
                </a:solidFill>
                <a:prstDash val="solid"/>
              </a:ln>
              <a:solidFill>
                <a:schemeClr val="accent2">
                  <a:lumMod val="40000"/>
                  <a:lumOff val="60000"/>
                </a:schemeClr>
              </a:solidFill>
            </a:endParaRPr>
          </a:p>
        </p:txBody>
      </p:sp>
      <p:sp>
        <p:nvSpPr>
          <p:cNvPr id="8" name="Dikdörtgen 7">
            <a:extLst>
              <a:ext uri="{FF2B5EF4-FFF2-40B4-BE49-F238E27FC236}">
                <a16:creationId xmlns:a16="http://schemas.microsoft.com/office/drawing/2014/main" id="{797FE740-5F6F-821B-1150-D0279AC3FDED}"/>
              </a:ext>
            </a:extLst>
          </p:cNvPr>
          <p:cNvSpPr/>
          <p:nvPr/>
        </p:nvSpPr>
        <p:spPr>
          <a:xfrm>
            <a:off x="-294843" y="913582"/>
            <a:ext cx="2897311" cy="915307"/>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ZEKA</a:t>
            </a:r>
            <a:endParaRPr lang="tr-TR" sz="5400" b="1" dirty="0">
              <a:ln w="22225">
                <a:solidFill>
                  <a:schemeClr val="accent2"/>
                </a:solidFill>
                <a:prstDash val="solid"/>
              </a:ln>
              <a:solidFill>
                <a:schemeClr val="accent2">
                  <a:lumMod val="40000"/>
                  <a:lumOff val="60000"/>
                </a:schemeClr>
              </a:solidFill>
            </a:endParaRPr>
          </a:p>
        </p:txBody>
      </p:sp>
      <p:sp>
        <p:nvSpPr>
          <p:cNvPr id="9" name="Dikdörtgen 8">
            <a:extLst>
              <a:ext uri="{FF2B5EF4-FFF2-40B4-BE49-F238E27FC236}">
                <a16:creationId xmlns:a16="http://schemas.microsoft.com/office/drawing/2014/main" id="{4AB147AB-00C2-1910-F54C-22325CB207A0}"/>
              </a:ext>
            </a:extLst>
          </p:cNvPr>
          <p:cNvSpPr/>
          <p:nvPr/>
        </p:nvSpPr>
        <p:spPr>
          <a:xfrm>
            <a:off x="-413101" y="1857688"/>
            <a:ext cx="2897311" cy="915307"/>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VE</a:t>
            </a:r>
            <a:endParaRPr lang="tr-TR" sz="5400" b="1" dirty="0">
              <a:ln w="22225">
                <a:solidFill>
                  <a:schemeClr val="accent2"/>
                </a:solidFill>
                <a:prstDash val="solid"/>
              </a:ln>
              <a:solidFill>
                <a:schemeClr val="accent2">
                  <a:lumMod val="40000"/>
                  <a:lumOff val="60000"/>
                </a:schemeClr>
              </a:solidFill>
            </a:endParaRPr>
          </a:p>
        </p:txBody>
      </p:sp>
      <p:sp>
        <p:nvSpPr>
          <p:cNvPr id="11" name="Dikdörtgen 10">
            <a:extLst>
              <a:ext uri="{FF2B5EF4-FFF2-40B4-BE49-F238E27FC236}">
                <a16:creationId xmlns:a16="http://schemas.microsoft.com/office/drawing/2014/main" id="{A2C3C747-83BB-EB69-25EA-41671F98F484}"/>
              </a:ext>
            </a:extLst>
          </p:cNvPr>
          <p:cNvSpPr/>
          <p:nvPr/>
        </p:nvSpPr>
        <p:spPr>
          <a:xfrm>
            <a:off x="-204097" y="-6032"/>
            <a:ext cx="2897311" cy="915307"/>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YAPAY</a:t>
            </a:r>
            <a:endParaRPr lang="tr-TR" sz="5400" b="1" dirty="0">
              <a:ln w="22225">
                <a:solidFill>
                  <a:schemeClr val="accent2"/>
                </a:solidFill>
                <a:prstDash val="solid"/>
              </a:ln>
              <a:solidFill>
                <a:schemeClr val="accent2">
                  <a:lumMod val="40000"/>
                  <a:lumOff val="60000"/>
                </a:schemeClr>
              </a:solidFill>
            </a:endParaRPr>
          </a:p>
        </p:txBody>
      </p:sp>
      <p:sp>
        <p:nvSpPr>
          <p:cNvPr id="15" name="Dikdörtgen 14">
            <a:extLst>
              <a:ext uri="{FF2B5EF4-FFF2-40B4-BE49-F238E27FC236}">
                <a16:creationId xmlns:a16="http://schemas.microsoft.com/office/drawing/2014/main" id="{F1D7FC5F-75D5-24F5-642D-EBC6446E0306}"/>
              </a:ext>
            </a:extLst>
          </p:cNvPr>
          <p:cNvSpPr/>
          <p:nvPr/>
        </p:nvSpPr>
        <p:spPr>
          <a:xfrm>
            <a:off x="-515148" y="3710166"/>
            <a:ext cx="2897311" cy="915307"/>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lIns="91440" tIns="45720" rIns="91440" bIns="45720">
            <a:spAutoFit/>
          </a:bodyPr>
          <a:lstStyle/>
          <a:p>
            <a:pPr algn="ctr"/>
            <a:r>
              <a:rPr lang="tr-TR"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AFFET</a:t>
            </a:r>
            <a:endParaRPr lang="tr-TR" sz="54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32841456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7D631C-F446-FFAC-4037-65484ABF2B1E}"/>
              </a:ext>
            </a:extLst>
          </p:cNvPr>
          <p:cNvSpPr>
            <a:spLocks noGrp="1"/>
          </p:cNvSpPr>
          <p:nvPr>
            <p:ph type="title"/>
          </p:nvPr>
        </p:nvSpPr>
        <p:spPr>
          <a:xfrm>
            <a:off x="680321" y="753228"/>
            <a:ext cx="9613861" cy="1080938"/>
          </a:xfrm>
        </p:spPr>
        <p:txBody>
          <a:bodyPr>
            <a:normAutofit/>
          </a:bodyPr>
          <a:lstStyle/>
          <a:p>
            <a:r>
              <a:rPr kumimoji="0" lang="tr-TR" b="0" i="0" u="none" strike="noStrike" kern="1200" cap="none" spc="0" normalizeH="0" baseline="0" noProof="0" dirty="0">
                <a:ln>
                  <a:noFill/>
                </a:ln>
                <a:effectLst/>
                <a:uLnTx/>
                <a:uFillTx/>
                <a:latin typeface="Calibri" panose="020F0502020204030204" pitchFamily="34" charset="0"/>
                <a:ea typeface="Times New Roman" panose="02020603050405020304" pitchFamily="18" charset="0"/>
                <a:cs typeface="Times New Roman" panose="02020603050405020304" pitchFamily="18" charset="0"/>
              </a:rPr>
              <a:t>Lakin unutulmamalıdır ki bu yöntemlerde kendi içinde dezavantajlar barındırıyor</a:t>
            </a:r>
            <a:endParaRPr lang="tr-TR" dirty="0"/>
          </a:p>
        </p:txBody>
      </p:sp>
      <p:sp>
        <p:nvSpPr>
          <p:cNvPr id="9" name="Content Placeholder 8">
            <a:extLst>
              <a:ext uri="{FF2B5EF4-FFF2-40B4-BE49-F238E27FC236}">
                <a16:creationId xmlns:a16="http://schemas.microsoft.com/office/drawing/2014/main" id="{D7A78D2F-5210-9689-E440-B5425408B5E5}"/>
              </a:ext>
            </a:extLst>
          </p:cNvPr>
          <p:cNvSpPr>
            <a:spLocks noGrp="1"/>
          </p:cNvSpPr>
          <p:nvPr>
            <p:ph idx="1"/>
          </p:nvPr>
        </p:nvSpPr>
        <p:spPr>
          <a:xfrm>
            <a:off x="3777672" y="2336873"/>
            <a:ext cx="6516509" cy="3599316"/>
          </a:xfrm>
        </p:spPr>
        <p:txBody>
          <a:bodyPr>
            <a:normAutofit/>
          </a:bodyPr>
          <a:lstStyle/>
          <a:p>
            <a:pPr marR="0" lvl="0" defTabSz="914400" rtl="0" eaLnBrk="1" fontAlgn="auto" latinLnBrk="0" hangingPunct="1">
              <a:spcBef>
                <a:spcPts val="1000"/>
              </a:spcBef>
              <a:spcAft>
                <a:spcPts val="0"/>
              </a:spcAft>
              <a:buClrTx/>
              <a:buSzTx/>
              <a:buFont typeface="Wingdings" panose="05000000000000000000" pitchFamily="2" charset="2"/>
              <a:buChar char="v"/>
              <a:tabLst/>
              <a:defRPr/>
            </a:pPr>
            <a:r>
              <a:rPr kumimoji="0" lang="tr-TR" sz="2000" b="0" i="0" u="none" strike="noStrike" kern="1200" cap="none" spc="0" normalizeH="0" baseline="0" noProof="0" dirty="0">
                <a:ln>
                  <a:noFill/>
                </a:ln>
                <a:effectLst/>
                <a:uLnTx/>
                <a:uFillTx/>
                <a:latin typeface="Calibri" panose="020F0502020204030204" pitchFamily="34" charset="0"/>
                <a:ea typeface="Times New Roman" panose="02020603050405020304" pitchFamily="18" charset="0"/>
                <a:cs typeface="Times New Roman" panose="02020603050405020304" pitchFamily="18" charset="0"/>
              </a:rPr>
              <a:t>Elde ettiğimiz bu sentetik verilerin gerçek dünyadaki değişkenleri tam olarak yansıtamaması ve hataya açıklığı nedeniyle eğitilen modellerin doğruluk </a:t>
            </a:r>
            <a:r>
              <a:rPr kumimoji="0" lang="tr-TR" sz="2000" b="0" i="0" u="none" strike="noStrike" kern="1200" cap="none" spc="0" normalizeH="0" baseline="0" noProof="0" dirty="0" err="1">
                <a:ln>
                  <a:noFill/>
                </a:ln>
                <a:effectLst/>
                <a:uLnTx/>
                <a:uFillTx/>
                <a:latin typeface="Calibri" panose="020F0502020204030204" pitchFamily="34" charset="0"/>
                <a:ea typeface="Times New Roman" panose="02020603050405020304" pitchFamily="18" charset="0"/>
                <a:cs typeface="Times New Roman" panose="02020603050405020304" pitchFamily="18" charset="0"/>
              </a:rPr>
              <a:t>oranınında</a:t>
            </a:r>
            <a:r>
              <a:rPr kumimoji="0" lang="tr-TR" sz="2000" b="0" i="0" u="none" strike="noStrike" kern="1200" cap="none" spc="0" normalizeH="0" baseline="0" noProof="0" dirty="0">
                <a:ln>
                  <a:noFill/>
                </a:ln>
                <a:effectLst/>
                <a:uLnTx/>
                <a:uFillTx/>
                <a:latin typeface="Calibri" panose="020F0502020204030204" pitchFamily="34" charset="0"/>
                <a:ea typeface="Times New Roman" panose="02020603050405020304" pitchFamily="18" charset="0"/>
                <a:cs typeface="Times New Roman" panose="02020603050405020304" pitchFamily="18" charset="0"/>
              </a:rPr>
              <a:t> yanılmalara neden olabilir. Meydana gelen bu olumsuzlukları daha iyileştirilebilir kılmak adına sentetik veri üretiminde bazı uygulamalar yapılabilir. Sentetik veriler sadece belirli bir senaryoya uygun olduğundan bu durumun önüne geçmek adına: veri çeşitliliğini artırma, sentetik veri oluştururken birden fazla kaynaktan yararlanma, elimizde var olan gerçek verilerle beraber kullanma, veri kalitesin iyileştirme gibi uygulamaları uyarlayabiliriz.</a:t>
            </a:r>
          </a:p>
          <a:p>
            <a:endParaRPr lang="en-US" sz="2000" dirty="0"/>
          </a:p>
        </p:txBody>
      </p:sp>
      <p:pic>
        <p:nvPicPr>
          <p:cNvPr id="5" name="İçerik Yer Tutucusu 4" descr="Formüller içeren arka plan">
            <a:extLst>
              <a:ext uri="{FF2B5EF4-FFF2-40B4-BE49-F238E27FC236}">
                <a16:creationId xmlns:a16="http://schemas.microsoft.com/office/drawing/2014/main" id="{7D9AD9AE-C458-C38B-40D3-B56E3E94FE13}"/>
              </a:ext>
            </a:extLst>
          </p:cNvPr>
          <p:cNvPicPr>
            <a:picLocks noChangeAspect="1"/>
          </p:cNvPicPr>
          <p:nvPr/>
        </p:nvPicPr>
        <p:blipFill rotWithShape="1">
          <a:blip r:embed="rId2">
            <a:extLst>
              <a:ext uri="{28A0092B-C50C-407E-A947-70E740481C1C}">
                <a14:useLocalDpi xmlns:a14="http://schemas.microsoft.com/office/drawing/2010/main" val="0"/>
              </a:ext>
            </a:extLst>
          </a:blip>
          <a:srcRect l="16378" r="27501"/>
          <a:stretch/>
        </p:blipFill>
        <p:spPr>
          <a:xfrm>
            <a:off x="794325" y="2336872"/>
            <a:ext cx="2692907" cy="3598789"/>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201052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95C0853-0B8C-B654-E259-3BCDEA5CFD87}"/>
              </a:ext>
            </a:extLst>
          </p:cNvPr>
          <p:cNvSpPr>
            <a:spLocks noGrp="1"/>
          </p:cNvSpPr>
          <p:nvPr>
            <p:ph type="title"/>
          </p:nvPr>
        </p:nvSpPr>
        <p:spPr/>
        <p:txBody>
          <a:bodyPr/>
          <a:lstStyle/>
          <a:p>
            <a:r>
              <a:rPr lang="tr-TR" dirty="0"/>
              <a:t>KAYNAKÇA:</a:t>
            </a:r>
          </a:p>
        </p:txBody>
      </p:sp>
      <p:sp>
        <p:nvSpPr>
          <p:cNvPr id="3" name="İçerik Yer Tutucusu 2">
            <a:extLst>
              <a:ext uri="{FF2B5EF4-FFF2-40B4-BE49-F238E27FC236}">
                <a16:creationId xmlns:a16="http://schemas.microsoft.com/office/drawing/2014/main" id="{B13AF595-973C-D3EE-BDB8-5BBB361E932F}"/>
              </a:ext>
            </a:extLst>
          </p:cNvPr>
          <p:cNvSpPr>
            <a:spLocks noGrp="1"/>
          </p:cNvSpPr>
          <p:nvPr>
            <p:ph idx="1"/>
          </p:nvPr>
        </p:nvSpPr>
        <p:spPr/>
        <p:txBody>
          <a:bodyPr/>
          <a:lstStyle/>
          <a:p>
            <a:r>
              <a:rPr lang="tr-TR" dirty="0">
                <a:hlinkClick r:id="rId2"/>
              </a:rPr>
              <a:t>https://www.mdpi.com/1424-8220/21/21/7346#B11-sensors-21-07346</a:t>
            </a:r>
            <a:endParaRPr lang="tr-TR" dirty="0"/>
          </a:p>
          <a:p>
            <a:r>
              <a:rPr lang="tr-TR" dirty="0">
                <a:hlinkClick r:id="rId3"/>
              </a:rPr>
              <a:t>https://yigitsener.medium.com/veri-biliminde-sentetik-veri-seti-oluşturma-faydaları-türleri-ve-makine-öğrenmesindeki-uygulaması-622846be72d1</a:t>
            </a:r>
            <a:endParaRPr lang="tr-TR" dirty="0"/>
          </a:p>
          <a:p>
            <a:r>
              <a:rPr lang="tr-TR" dirty="0">
                <a:hlinkClick r:id="rId4"/>
              </a:rPr>
              <a:t>https://www.youtube.com/watch?v=RvBp6saNGXA</a:t>
            </a:r>
            <a:endParaRPr lang="tr-TR" dirty="0"/>
          </a:p>
          <a:p>
            <a:endParaRPr lang="tr-TR" dirty="0"/>
          </a:p>
        </p:txBody>
      </p:sp>
    </p:spTree>
    <p:extLst>
      <p:ext uri="{BB962C8B-B14F-4D97-AF65-F5344CB8AC3E}">
        <p14:creationId xmlns:p14="http://schemas.microsoft.com/office/powerpoint/2010/main" val="1711370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5" name="Rectangle 34">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7" name="Picture 36">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39" name="Rectangle 38">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BC6DCD3D-2DB1-C3EB-0A12-1EA9A71368C8}"/>
              </a:ext>
            </a:extLst>
          </p:cNvPr>
          <p:cNvSpPr>
            <a:spLocks noGrp="1"/>
          </p:cNvSpPr>
          <p:nvPr>
            <p:ph type="title"/>
          </p:nvPr>
        </p:nvSpPr>
        <p:spPr>
          <a:xfrm>
            <a:off x="680321" y="2063262"/>
            <a:ext cx="3739279" cy="2661052"/>
          </a:xfrm>
        </p:spPr>
        <p:txBody>
          <a:bodyPr>
            <a:normAutofit fontScale="90000"/>
          </a:bodyPr>
          <a:lstStyle/>
          <a:p>
            <a:pPr algn="r"/>
            <a:r>
              <a:rPr lang="tr-TR" sz="4000" dirty="0">
                <a:solidFill>
                  <a:srgbClr val="FFFFFF"/>
                </a:solidFill>
              </a:rPr>
              <a:t>DEPREMİN ETKİLERİNİ YAPAY ZEKA TEKNOLOJİLERİ İLE AZALTMA</a:t>
            </a:r>
          </a:p>
        </p:txBody>
      </p:sp>
      <p:sp>
        <p:nvSpPr>
          <p:cNvPr id="3" name="İçerik Yer Tutucusu 2">
            <a:extLst>
              <a:ext uri="{FF2B5EF4-FFF2-40B4-BE49-F238E27FC236}">
                <a16:creationId xmlns:a16="http://schemas.microsoft.com/office/drawing/2014/main" id="{8933D89F-D168-82AA-6028-56794BB5D4D8}"/>
              </a:ext>
            </a:extLst>
          </p:cNvPr>
          <p:cNvSpPr>
            <a:spLocks noGrp="1"/>
          </p:cNvSpPr>
          <p:nvPr>
            <p:ph idx="1"/>
          </p:nvPr>
        </p:nvSpPr>
        <p:spPr>
          <a:xfrm>
            <a:off x="5287995" y="661106"/>
            <a:ext cx="6257362" cy="5503101"/>
          </a:xfrm>
        </p:spPr>
        <p:txBody>
          <a:bodyPr anchor="ctr">
            <a:normAutofit/>
          </a:bodyPr>
          <a:lstStyle/>
          <a:p>
            <a:pPr algn="ctr">
              <a:buFont typeface="Wingdings" panose="05000000000000000000" pitchFamily="2" charset="2"/>
              <a:buChar char="v"/>
            </a:pPr>
            <a:r>
              <a:rPr lang="tr-TR" dirty="0">
                <a:effectLst/>
                <a:latin typeface="Calibri" panose="020F0502020204030204" pitchFamily="34" charset="0"/>
                <a:ea typeface="Times New Roman" panose="02020603050405020304" pitchFamily="18" charset="0"/>
                <a:cs typeface="Times New Roman" panose="02020603050405020304" pitchFamily="18" charset="0"/>
              </a:rPr>
              <a:t>Bildiğiniz üzere ülkemizde 6 Şubat 2023 tarihinde, tarihimizin unutulmaz acılarından birine şahit olduk. Yaşanılan bu olaya ister doğrudan ister dolaylı olarak etkilensek de hepimiz elimizden geldiğince teknik becerilerimizi kullanarak tüm bildiklerimizle yardım için çabaladık. Ne yaz ki, böylesi bir doğal afet için gerekli donanım ve organizasyon konusunda yetersiz kaldığımız aşikâr. Peki böyle bir acı olayın etkilerini daha minimalize etmeye çalışırken alacağımız temel önlemelerin dışında neler yapabiliriz?</a:t>
            </a:r>
          </a:p>
          <a:p>
            <a:endParaRPr lang="tr-TR" sz="2000" dirty="0">
              <a:solidFill>
                <a:srgbClr val="FFFFFF"/>
              </a:solidFill>
            </a:endParaRPr>
          </a:p>
        </p:txBody>
      </p:sp>
    </p:spTree>
    <p:extLst>
      <p:ext uri="{BB962C8B-B14F-4D97-AF65-F5344CB8AC3E}">
        <p14:creationId xmlns:p14="http://schemas.microsoft.com/office/powerpoint/2010/main" val="192235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C06AA524-E7EE-0A75-F4F6-19470F0D3D71}"/>
              </a:ext>
            </a:extLst>
          </p:cNvPr>
          <p:cNvSpPr>
            <a:spLocks noGrp="1"/>
          </p:cNvSpPr>
          <p:nvPr>
            <p:ph idx="1"/>
          </p:nvPr>
        </p:nvSpPr>
        <p:spPr>
          <a:xfrm>
            <a:off x="670046" y="2049197"/>
            <a:ext cx="9613861" cy="3599316"/>
          </a:xfrm>
        </p:spPr>
        <p:txBody>
          <a:bodyPr>
            <a:normAutofit/>
          </a:bodyPr>
          <a:lstStyle/>
          <a:p>
            <a:r>
              <a:rPr lang="tr-TR" dirty="0">
                <a:effectLst/>
                <a:latin typeface="Calibri" panose="020F0502020204030204" pitchFamily="34" charset="0"/>
                <a:ea typeface="Times New Roman" panose="02020603050405020304" pitchFamily="18" charset="0"/>
                <a:cs typeface="Times New Roman" panose="02020603050405020304" pitchFamily="18" charset="0"/>
              </a:rPr>
              <a:t>Deprem sonrası enkaz altında kalan depremzedeler için yapılan arama kurtarma çalışmaları çok büyük ehemmiyet taşıyor. Bu deprem felaketinde de gördüğümüz üzere enkaz altında kalan afetzedelerin tespit edilmesi o kadar da kolay olmuyor. Bunun yanı sıra zamanla yarış halinde olduğumuz için geleneksel arama kurtarma çalışmaları her zaman yeterli olmayabiliyor. Örneğin, bir arama kurtarma çalışması sırasında kazı yapan bir ekip artçı bir sarsıntıyla beraber daha çok kişinin ölümüne yol açabilecek durumla karşılaşabilir</a:t>
            </a:r>
            <a:endParaRPr lang="tr-TR" dirty="0"/>
          </a:p>
        </p:txBody>
      </p:sp>
    </p:spTree>
    <p:extLst>
      <p:ext uri="{BB962C8B-B14F-4D97-AF65-F5344CB8AC3E}">
        <p14:creationId xmlns:p14="http://schemas.microsoft.com/office/powerpoint/2010/main" val="1209186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7" name="Group 8">
            <a:extLst>
              <a:ext uri="{FF2B5EF4-FFF2-40B4-BE49-F238E27FC236}">
                <a16:creationId xmlns:a16="http://schemas.microsoft.com/office/drawing/2014/main" id="{5B988D63-FA8B-436C-902E-E5005BC049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8" name="Rectangle 9">
              <a:extLst>
                <a:ext uri="{FF2B5EF4-FFF2-40B4-BE49-F238E27FC236}">
                  <a16:creationId xmlns:a16="http://schemas.microsoft.com/office/drawing/2014/main" id="{2FD177FB-983E-4035-8B7A-655342A7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596D9C3-C0FC-4500-A696-55B9F77BB7A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19" name="Picture 4" descr="Labirent">
            <a:extLst>
              <a:ext uri="{FF2B5EF4-FFF2-40B4-BE49-F238E27FC236}">
                <a16:creationId xmlns:a16="http://schemas.microsoft.com/office/drawing/2014/main" id="{7936F2FA-04D1-CD95-57A9-3349A465375A}"/>
              </a:ext>
            </a:extLst>
          </p:cNvPr>
          <p:cNvPicPr>
            <a:picLocks noChangeAspect="1"/>
          </p:cNvPicPr>
          <p:nvPr/>
        </p:nvPicPr>
        <p:blipFill rotWithShape="1">
          <a:blip r:embed="rId3"/>
          <a:srcRect l="24347" r="30470"/>
          <a:stretch/>
        </p:blipFill>
        <p:spPr>
          <a:xfrm>
            <a:off x="7547810" y="10"/>
            <a:ext cx="4641013" cy="6856310"/>
          </a:xfrm>
          <a:prstGeom prst="rect">
            <a:avLst/>
          </a:prstGeom>
          <a:ln>
            <a:noFill/>
          </a:ln>
          <a:effectLst/>
        </p:spPr>
      </p:pic>
      <p:sp>
        <p:nvSpPr>
          <p:cNvPr id="20" name="Rectangle 12">
            <a:extLst>
              <a:ext uri="{FF2B5EF4-FFF2-40B4-BE49-F238E27FC236}">
                <a16:creationId xmlns:a16="http://schemas.microsoft.com/office/drawing/2014/main" id="{C493E730-2044-49B5-A022-B8D6F359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96704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43A37161-5808-231F-38C0-A1D3E0DCC651}"/>
              </a:ext>
            </a:extLst>
          </p:cNvPr>
          <p:cNvSpPr>
            <a:spLocks noGrp="1"/>
          </p:cNvSpPr>
          <p:nvPr>
            <p:ph type="title"/>
          </p:nvPr>
        </p:nvSpPr>
        <p:spPr>
          <a:xfrm>
            <a:off x="680321" y="753228"/>
            <a:ext cx="7087552" cy="1080938"/>
          </a:xfrm>
        </p:spPr>
        <p:txBody>
          <a:bodyPr>
            <a:noAutofit/>
          </a:bodyPr>
          <a:lstStyle/>
          <a:p>
            <a:r>
              <a:rPr lang="tr-TR" sz="2000" dirty="0">
                <a:effectLst/>
                <a:latin typeface="Calibri" panose="020F0502020204030204" pitchFamily="34" charset="0"/>
                <a:ea typeface="Times New Roman" panose="02020603050405020304" pitchFamily="18" charset="0"/>
                <a:cs typeface="Times New Roman" panose="02020603050405020304" pitchFamily="18" charset="0"/>
              </a:rPr>
              <a:t>Bunun önüne geçmenin alternatif yöntemlerinden biri günümüz teknolojileri ve yapay zekayı en efektif olarak kullanmak olabilir mi?</a:t>
            </a:r>
            <a:br>
              <a:rPr lang="tr-TR" sz="2000" dirty="0">
                <a:effectLst/>
                <a:latin typeface="Calibri" panose="020F0502020204030204" pitchFamily="34" charset="0"/>
                <a:ea typeface="Times New Roman" panose="02020603050405020304" pitchFamily="18" charset="0"/>
                <a:cs typeface="Times New Roman" panose="02020603050405020304" pitchFamily="18" charset="0"/>
              </a:rPr>
            </a:br>
            <a:endParaRPr lang="tr-TR" sz="2000" dirty="0"/>
          </a:p>
        </p:txBody>
      </p:sp>
      <p:pic>
        <p:nvPicPr>
          <p:cNvPr id="21" name="Picture 14">
            <a:extLst>
              <a:ext uri="{FF2B5EF4-FFF2-40B4-BE49-F238E27FC236}">
                <a16:creationId xmlns:a16="http://schemas.microsoft.com/office/drawing/2014/main" id="{78976801-4346-4636-BA62-265C81DFE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3" name="İçerik Yer Tutucusu 2">
            <a:extLst>
              <a:ext uri="{FF2B5EF4-FFF2-40B4-BE49-F238E27FC236}">
                <a16:creationId xmlns:a16="http://schemas.microsoft.com/office/drawing/2014/main" id="{3A2CB29E-B946-D11A-BCCA-2646AC7084EB}"/>
              </a:ext>
            </a:extLst>
          </p:cNvPr>
          <p:cNvSpPr>
            <a:spLocks noGrp="1"/>
          </p:cNvSpPr>
          <p:nvPr>
            <p:ph idx="1"/>
          </p:nvPr>
        </p:nvSpPr>
        <p:spPr>
          <a:xfrm>
            <a:off x="680321" y="2336873"/>
            <a:ext cx="6423211" cy="3599316"/>
          </a:xfrm>
        </p:spPr>
        <p:txBody>
          <a:bodyPr>
            <a:normAutofit/>
          </a:bodyPr>
          <a:lstStyle/>
          <a:p>
            <a:pPr>
              <a:lnSpc>
                <a:spcPct val="107000"/>
              </a:lnSpc>
              <a:spcAft>
                <a:spcPts val="800"/>
              </a:spcAft>
            </a:pP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Bu soru, bildiğiniz üzere insanların günlük yaşamlarımızda daha fazla yer almaya başlayan yapay zekâ ile birleştirilebilir mi fikrine itti. Bu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sunumda,doğal</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afet sonrası oluşan yıkımların etkilerini azaltmak için termal kameralar ile nasıl birleştirebileceğimiz hakkında bilgiler içeriyor olacak.   </a:t>
            </a:r>
          </a:p>
          <a:p>
            <a:endParaRPr lang="tr-TR" sz="2000" dirty="0"/>
          </a:p>
        </p:txBody>
      </p:sp>
    </p:spTree>
    <p:extLst>
      <p:ext uri="{BB962C8B-B14F-4D97-AF65-F5344CB8AC3E}">
        <p14:creationId xmlns:p14="http://schemas.microsoft.com/office/powerpoint/2010/main" val="3061384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E4055289-E0C6-4BD3-83C1-D3C305932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çerik Yer Tutucusu 4" descr="Blok zinciri ağından oluşan soyut arka plan">
            <a:extLst>
              <a:ext uri="{FF2B5EF4-FFF2-40B4-BE49-F238E27FC236}">
                <a16:creationId xmlns:a16="http://schemas.microsoft.com/office/drawing/2014/main" id="{FFAEC5CC-E0D6-740C-FD2D-05C4D5DB85C8}"/>
              </a:ext>
            </a:extLst>
          </p:cNvPr>
          <p:cNvPicPr>
            <a:picLocks noChangeAspect="1"/>
          </p:cNvPicPr>
          <p:nvPr/>
        </p:nvPicPr>
        <p:blipFill rotWithShape="1">
          <a:blip r:embed="rId2">
            <a:extLst>
              <a:ext uri="{28A0092B-C50C-407E-A947-70E740481C1C}">
                <a14:useLocalDpi xmlns:a14="http://schemas.microsoft.com/office/drawing/2010/main" val="0"/>
              </a:ext>
            </a:extLst>
          </a:blip>
          <a:srcRect t="6440" b="2834"/>
          <a:stretch/>
        </p:blipFill>
        <p:spPr>
          <a:xfrm>
            <a:off x="20" y="-1"/>
            <a:ext cx="12191980" cy="6858001"/>
          </a:xfrm>
          <a:prstGeom prst="rect">
            <a:avLst/>
          </a:prstGeom>
        </p:spPr>
      </p:pic>
      <p:sp>
        <p:nvSpPr>
          <p:cNvPr id="27" name="Rectangle 26">
            <a:extLst>
              <a:ext uri="{FF2B5EF4-FFF2-40B4-BE49-F238E27FC236}">
                <a16:creationId xmlns:a16="http://schemas.microsoft.com/office/drawing/2014/main" id="{3D0E302E-D9CD-4301-A67C-2F0F43791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2116667"/>
            <a:ext cx="10439400" cy="3793206"/>
          </a:xfrm>
          <a:prstGeom prst="rect">
            <a:avLst/>
          </a:prstGeom>
          <a:solidFill>
            <a:schemeClr val="bg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9" name="Picture 28">
            <a:extLst>
              <a:ext uri="{FF2B5EF4-FFF2-40B4-BE49-F238E27FC236}">
                <a16:creationId xmlns:a16="http://schemas.microsoft.com/office/drawing/2014/main" id="{CA457133-9802-4229-B919-FF91AE235CC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sp>
        <p:nvSpPr>
          <p:cNvPr id="31" name="Rectangle 30">
            <a:extLst>
              <a:ext uri="{FF2B5EF4-FFF2-40B4-BE49-F238E27FC236}">
                <a16:creationId xmlns:a16="http://schemas.microsoft.com/office/drawing/2014/main" id="{35174CBE-3C8C-4936-BADC-26BFB4F07F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609600"/>
            <a:ext cx="10437812" cy="136819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3" name="Picture 32">
            <a:extLst>
              <a:ext uri="{FF2B5EF4-FFF2-40B4-BE49-F238E27FC236}">
                <a16:creationId xmlns:a16="http://schemas.microsoft.com/office/drawing/2014/main" id="{74CBD692-4D03-4764-98E3-F957838578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35" name="Rectangle 34">
            <a:extLst>
              <a:ext uri="{FF2B5EF4-FFF2-40B4-BE49-F238E27FC236}">
                <a16:creationId xmlns:a16="http://schemas.microsoft.com/office/drawing/2014/main" id="{932BC668-4D51-4090-89E3-5613B832E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Content Placeholder 21">
            <a:extLst>
              <a:ext uri="{FF2B5EF4-FFF2-40B4-BE49-F238E27FC236}">
                <a16:creationId xmlns:a16="http://schemas.microsoft.com/office/drawing/2014/main" id="{54102FEF-1058-9514-7EC4-54FFE7A80406}"/>
              </a:ext>
            </a:extLst>
          </p:cNvPr>
          <p:cNvSpPr>
            <a:spLocks noGrp="1"/>
          </p:cNvSpPr>
          <p:nvPr>
            <p:ph idx="1"/>
          </p:nvPr>
        </p:nvSpPr>
        <p:spPr>
          <a:xfrm>
            <a:off x="680321" y="609600"/>
            <a:ext cx="9613861" cy="5122333"/>
          </a:xfrm>
        </p:spPr>
        <p:txBody>
          <a:bodyPr anchor="ctr">
            <a:normAutofit/>
          </a:bodyPr>
          <a:lstStyle/>
          <a:p>
            <a:pPr>
              <a:lnSpc>
                <a:spcPct val="107000"/>
              </a:lnSpc>
              <a:spcAft>
                <a:spcPts val="800"/>
              </a:spcAft>
            </a:pPr>
            <a:r>
              <a:rPr lang="tr-TR" sz="1800" dirty="0">
                <a:effectLst/>
                <a:latin typeface="Calibri" panose="020F0502020204030204" pitchFamily="34" charset="0"/>
                <a:ea typeface="Times New Roman" panose="02020603050405020304" pitchFamily="18" charset="0"/>
                <a:cs typeface="Times New Roman" panose="02020603050405020304" pitchFamily="18" charset="0"/>
              </a:rPr>
              <a:t> </a:t>
            </a:r>
          </a:p>
          <a:p>
            <a:pPr>
              <a:lnSpc>
                <a:spcPct val="107000"/>
              </a:lnSpc>
              <a:spcAft>
                <a:spcPts val="800"/>
              </a:spcAft>
              <a:buFont typeface="Wingdings" panose="05000000000000000000" pitchFamily="2" charset="2"/>
              <a:buChar char="v"/>
            </a:pPr>
            <a:r>
              <a:rPr lang="tr-TR" dirty="0">
                <a:effectLst/>
                <a:latin typeface="Calibri" panose="020F0502020204030204" pitchFamily="34" charset="0"/>
                <a:ea typeface="Times New Roman" panose="02020603050405020304" pitchFamily="18" charset="0"/>
                <a:cs typeface="Times New Roman" panose="02020603050405020304" pitchFamily="18" charset="0"/>
              </a:rPr>
              <a:t>Arama-kurtarma çalışmalarında zamanlama insan hayatı açısından çok önemli ve bundan ötürü olabildiğince zamanı iyi kullanmalıyız. Bu durumda akıllara gerçek zamanlı nesne algoritması olan YOLO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You</a:t>
            </a:r>
            <a:r>
              <a:rPr lang="tr-TR" dirty="0">
                <a:effectLst/>
                <a:latin typeface="Calibri" panose="020F0502020204030204" pitchFamily="34" charset="0"/>
                <a:ea typeface="Times New Roman" panose="02020603050405020304" pitchFamily="18" charset="0"/>
                <a:cs typeface="Times New Roman" panose="02020603050405020304" pitchFamily="18" charset="0"/>
              </a:rPr>
              <a:t>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Only</a:t>
            </a:r>
            <a:r>
              <a:rPr lang="tr-TR" dirty="0">
                <a:effectLst/>
                <a:latin typeface="Calibri" panose="020F0502020204030204" pitchFamily="34" charset="0"/>
                <a:ea typeface="Times New Roman" panose="02020603050405020304" pitchFamily="18" charset="0"/>
                <a:cs typeface="Times New Roman" panose="02020603050405020304" pitchFamily="18" charset="0"/>
              </a:rPr>
              <a:t>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Look</a:t>
            </a:r>
            <a:r>
              <a:rPr lang="tr-TR" dirty="0">
                <a:effectLst/>
                <a:latin typeface="Calibri" panose="020F0502020204030204" pitchFamily="34" charset="0"/>
                <a:ea typeface="Times New Roman" panose="02020603050405020304" pitchFamily="18" charset="0"/>
                <a:cs typeface="Times New Roman" panose="02020603050405020304" pitchFamily="18" charset="0"/>
              </a:rPr>
              <a:t>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Once</a:t>
            </a:r>
            <a:r>
              <a:rPr lang="tr-TR" dirty="0">
                <a:effectLst/>
                <a:latin typeface="Calibri" panose="020F0502020204030204" pitchFamily="34" charset="0"/>
                <a:ea typeface="Times New Roman" panose="02020603050405020304" pitchFamily="18" charset="0"/>
                <a:cs typeface="Times New Roman" panose="02020603050405020304" pitchFamily="18" charset="0"/>
              </a:rPr>
              <a:t>)’</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yu</a:t>
            </a:r>
            <a:r>
              <a:rPr lang="tr-TR" dirty="0">
                <a:effectLst/>
                <a:latin typeface="Calibri" panose="020F0502020204030204" pitchFamily="34" charset="0"/>
                <a:ea typeface="Times New Roman" panose="02020603050405020304" pitchFamily="18" charset="0"/>
                <a:cs typeface="Times New Roman" panose="02020603050405020304" pitchFamily="18" charset="0"/>
              </a:rPr>
              <a:t> getiriyor.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YOLO’yu</a:t>
            </a:r>
            <a:r>
              <a:rPr lang="tr-TR" dirty="0">
                <a:effectLst/>
                <a:latin typeface="Calibri" panose="020F0502020204030204" pitchFamily="34" charset="0"/>
                <a:ea typeface="Times New Roman" panose="02020603050405020304" pitchFamily="18" charset="0"/>
                <a:cs typeface="Times New Roman" panose="02020603050405020304" pitchFamily="18" charset="0"/>
              </a:rPr>
              <a:t> ilk olarak düşünmemizin nedeni ise tek aşamada nesne tespiti yapan algoritmalardandır. Tek aşamalı nesne tespitinde görüntü doğrudan bir nöral ağa verilir ve nesnelerle koordinatları aynı anda tespit eder. Bu da demek oluyor ki bize zamandan büyük tasarruf sağlayabilecek. Kulağa ne kadar sorunsuz gelse de nadir sınıfların veri setlerinin yetersizliğinden ötürü doğru tespit edilmesi her zaman mümkün olmuyor. </a:t>
            </a:r>
          </a:p>
          <a:p>
            <a:endParaRPr lang="en-US" sz="2000" dirty="0"/>
          </a:p>
        </p:txBody>
      </p:sp>
    </p:spTree>
    <p:extLst>
      <p:ext uri="{BB962C8B-B14F-4D97-AF65-F5344CB8AC3E}">
        <p14:creationId xmlns:p14="http://schemas.microsoft.com/office/powerpoint/2010/main" val="17798715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0FFC73F-A318-4A21-8993-108C1DCDA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çerik Yer Tutucusu 4" descr="Bağlantı çizgileri ve noktalar çizimi">
            <a:extLst>
              <a:ext uri="{FF2B5EF4-FFF2-40B4-BE49-F238E27FC236}">
                <a16:creationId xmlns:a16="http://schemas.microsoft.com/office/drawing/2014/main" id="{1D43EB83-A32E-7F44-210E-35971F530A77}"/>
              </a:ext>
            </a:extLst>
          </p:cNvPr>
          <p:cNvPicPr>
            <a:picLocks noChangeAspect="1"/>
          </p:cNvPicPr>
          <p:nvPr/>
        </p:nvPicPr>
        <p:blipFill rotWithShape="1">
          <a:blip r:embed="rId2">
            <a:duotone>
              <a:prstClr val="black"/>
              <a:schemeClr val="bg2">
                <a:tint val="45000"/>
                <a:satMod val="400000"/>
              </a:schemeClr>
            </a:duotone>
            <a:alphaModFix amt="41000"/>
            <a:extLst>
              <a:ext uri="{28A0092B-C50C-407E-A947-70E740481C1C}">
                <a14:useLocalDpi xmlns:a14="http://schemas.microsoft.com/office/drawing/2010/main" val="0"/>
              </a:ext>
            </a:extLst>
          </a:blip>
          <a:srcRect t="14773" r="9091"/>
          <a:stretch/>
        </p:blipFill>
        <p:spPr>
          <a:xfrm>
            <a:off x="20" y="-1"/>
            <a:ext cx="12191980" cy="6858001"/>
          </a:xfrm>
          <a:prstGeom prst="rect">
            <a:avLst/>
          </a:prstGeom>
        </p:spPr>
      </p:pic>
      <p:sp>
        <p:nvSpPr>
          <p:cNvPr id="14" name="Rectangle 13">
            <a:extLst>
              <a:ext uri="{FF2B5EF4-FFF2-40B4-BE49-F238E27FC236}">
                <a16:creationId xmlns:a16="http://schemas.microsoft.com/office/drawing/2014/main" id="{B8BCE4E4-5CBD-4940-82DF-E061DB079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2116667"/>
            <a:ext cx="10439400" cy="3793206"/>
          </a:xfrm>
          <a:prstGeom prst="rect">
            <a:avLst/>
          </a:prstGeom>
          <a:solidFill>
            <a:schemeClr val="bg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67BB6D7E-7207-44B3-918C-D30673E76A7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sp>
        <p:nvSpPr>
          <p:cNvPr id="18" name="Rectangle 17">
            <a:extLst>
              <a:ext uri="{FF2B5EF4-FFF2-40B4-BE49-F238E27FC236}">
                <a16:creationId xmlns:a16="http://schemas.microsoft.com/office/drawing/2014/main" id="{878CAF58-E42B-437B-8490-F8FED23C6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609600"/>
            <a:ext cx="10437812" cy="136819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0" name="Picture 19">
            <a:extLst>
              <a:ext uri="{FF2B5EF4-FFF2-40B4-BE49-F238E27FC236}">
                <a16:creationId xmlns:a16="http://schemas.microsoft.com/office/drawing/2014/main" id="{580C3C5B-2644-4CDD-8211-ACD3F3208E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22" name="Rectangle 21">
            <a:extLst>
              <a:ext uri="{FF2B5EF4-FFF2-40B4-BE49-F238E27FC236}">
                <a16:creationId xmlns:a16="http://schemas.microsoft.com/office/drawing/2014/main" id="{FD2B6070-6B6D-47EA-957C-1B17F9E3E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İçerik Yer Tutucusu 12">
            <a:extLst>
              <a:ext uri="{FF2B5EF4-FFF2-40B4-BE49-F238E27FC236}">
                <a16:creationId xmlns:a16="http://schemas.microsoft.com/office/drawing/2014/main" id="{9D6F717D-D40D-AD0E-96E7-5BEA94238C45}"/>
              </a:ext>
            </a:extLst>
          </p:cNvPr>
          <p:cNvSpPr>
            <a:spLocks noGrp="1"/>
          </p:cNvSpPr>
          <p:nvPr>
            <p:ph idx="1"/>
          </p:nvPr>
        </p:nvSpPr>
        <p:spPr>
          <a:xfrm>
            <a:off x="680321" y="0"/>
            <a:ext cx="9613861" cy="6411817"/>
          </a:xfrm>
        </p:spPr>
        <p:txBody>
          <a:bodyPr/>
          <a:lstStyle/>
          <a:p>
            <a:pPr marL="0" indent="0">
              <a:lnSpc>
                <a:spcPct val="107000"/>
              </a:lnSpc>
              <a:spcAft>
                <a:spcPts val="800"/>
              </a:spcAft>
              <a:buNone/>
            </a:pPr>
            <a:endParaRPr lang="tr-TR"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800"/>
              </a:spcAft>
            </a:pPr>
            <a:r>
              <a:rPr lang="tr-TR" dirty="0">
                <a:effectLst/>
                <a:latin typeface="Calibri" panose="020F0502020204030204" pitchFamily="34" charset="0"/>
                <a:ea typeface="Times New Roman" panose="02020603050405020304" pitchFamily="18" charset="0"/>
                <a:cs typeface="Times New Roman" panose="02020603050405020304" pitchFamily="18" charset="0"/>
              </a:rPr>
              <a:t>Diğer yandan iki aşamalı nesne tespiti algoritmalarından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Faster</a:t>
            </a:r>
            <a:r>
              <a:rPr lang="tr-TR" dirty="0">
                <a:effectLst/>
                <a:latin typeface="Calibri" panose="020F0502020204030204" pitchFamily="34" charset="0"/>
                <a:ea typeface="Times New Roman" panose="02020603050405020304" pitchFamily="18" charset="0"/>
                <a:cs typeface="Times New Roman" panose="02020603050405020304" pitchFamily="18" charset="0"/>
              </a:rPr>
              <a:t> R-CNN’de bir alternatif olabilir. Daha yavaş çalışan bu algoritmaların doğruluk payı daha yüksektir çünkü önce nesne bölgesi önerileri elde edilir ve daha sonrasında bu bölge önerileri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Region</a:t>
            </a:r>
            <a:r>
              <a:rPr lang="tr-TR" dirty="0">
                <a:effectLst/>
                <a:latin typeface="Calibri" panose="020F0502020204030204" pitchFamily="34" charset="0"/>
                <a:ea typeface="Times New Roman" panose="02020603050405020304" pitchFamily="18" charset="0"/>
                <a:cs typeface="Times New Roman" panose="02020603050405020304" pitchFamily="18" charset="0"/>
              </a:rPr>
              <a:t>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Propasal</a:t>
            </a:r>
            <a:r>
              <a:rPr lang="tr-TR" dirty="0">
                <a:effectLst/>
                <a:latin typeface="Calibri" panose="020F0502020204030204" pitchFamily="34" charset="0"/>
                <a:ea typeface="Times New Roman" panose="02020603050405020304" pitchFamily="18" charset="0"/>
                <a:cs typeface="Times New Roman" panose="02020603050405020304" pitchFamily="18" charset="0"/>
              </a:rPr>
              <a:t>) üzerinde ayrı ayrı sınıflandırma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Classification</a:t>
            </a:r>
            <a:r>
              <a:rPr lang="tr-TR" dirty="0">
                <a:effectLst/>
                <a:latin typeface="Calibri" panose="020F0502020204030204" pitchFamily="34" charset="0"/>
                <a:ea typeface="Times New Roman" panose="02020603050405020304" pitchFamily="18" charset="0"/>
                <a:cs typeface="Times New Roman" panose="02020603050405020304" pitchFamily="18" charset="0"/>
              </a:rPr>
              <a:t>) ve sınır kutusu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Bounding</a:t>
            </a:r>
            <a:r>
              <a:rPr lang="tr-TR" dirty="0">
                <a:effectLst/>
                <a:latin typeface="Calibri" panose="020F0502020204030204" pitchFamily="34" charset="0"/>
                <a:ea typeface="Times New Roman" panose="02020603050405020304" pitchFamily="18" charset="0"/>
                <a:cs typeface="Times New Roman" panose="02020603050405020304" pitchFamily="18" charset="0"/>
              </a:rPr>
              <a:t> Box) regresyonu yapılır. Bu çift aşamadan ötürü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YOLO’ya</a:t>
            </a:r>
            <a:r>
              <a:rPr lang="tr-TR" dirty="0">
                <a:effectLst/>
                <a:latin typeface="Calibri" panose="020F0502020204030204" pitchFamily="34" charset="0"/>
                <a:ea typeface="Times New Roman" panose="02020603050405020304" pitchFamily="18" charset="0"/>
                <a:cs typeface="Times New Roman" panose="02020603050405020304" pitchFamily="18" charset="0"/>
              </a:rPr>
              <a:t> göre daha yavaştır ve zaman alır.</a:t>
            </a:r>
          </a:p>
          <a:p>
            <a:r>
              <a:rPr lang="tr-TR" dirty="0">
                <a:effectLst/>
                <a:latin typeface="Calibri" panose="020F0502020204030204" pitchFamily="34" charset="0"/>
                <a:ea typeface="Times New Roman" panose="02020603050405020304" pitchFamily="18" charset="0"/>
                <a:cs typeface="Times New Roman" panose="02020603050405020304" pitchFamily="18" charset="0"/>
              </a:rPr>
              <a:t>YOLO ve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Faster</a:t>
            </a:r>
            <a:r>
              <a:rPr lang="tr-TR" dirty="0">
                <a:effectLst/>
                <a:latin typeface="Calibri" panose="020F0502020204030204" pitchFamily="34" charset="0"/>
                <a:ea typeface="Times New Roman" panose="02020603050405020304" pitchFamily="18" charset="0"/>
                <a:cs typeface="Times New Roman" panose="02020603050405020304" pitchFamily="18" charset="0"/>
              </a:rPr>
              <a:t> R-CNN gibi algoritmaları termal kameralar ile birlikte kullanabilir. Termal kameralardan elde edeceğimiz görüntüleri bu algoritmalar bünyesinde işleyebiliriz. Aynı zamanda bu algoritmalar ve termal kameralarda elde edeceğimiz girdilerle beraber bütün bunları </a:t>
            </a:r>
            <a:r>
              <a:rPr lang="tr-TR" dirty="0" err="1">
                <a:effectLst/>
                <a:latin typeface="Calibri" panose="020F0502020204030204" pitchFamily="34" charset="0"/>
                <a:ea typeface="Times New Roman" panose="02020603050405020304" pitchFamily="18" charset="0"/>
                <a:cs typeface="Times New Roman" panose="02020603050405020304" pitchFamily="18" charset="0"/>
              </a:rPr>
              <a:t>ROS’a</a:t>
            </a:r>
            <a:r>
              <a:rPr lang="tr-TR" dirty="0">
                <a:effectLst/>
                <a:latin typeface="Calibri" panose="020F0502020204030204" pitchFamily="34" charset="0"/>
                <a:ea typeface="Times New Roman" panose="02020603050405020304" pitchFamily="18" charset="0"/>
                <a:cs typeface="Times New Roman" panose="02020603050405020304" pitchFamily="18" charset="0"/>
              </a:rPr>
              <a:t> entegre ederek daha gelişmiş bir forma sokabiliriz.</a:t>
            </a:r>
          </a:p>
          <a:p>
            <a:endParaRPr lang="tr-TR" dirty="0"/>
          </a:p>
        </p:txBody>
      </p:sp>
    </p:spTree>
    <p:extLst>
      <p:ext uri="{BB962C8B-B14F-4D97-AF65-F5344CB8AC3E}">
        <p14:creationId xmlns:p14="http://schemas.microsoft.com/office/powerpoint/2010/main" val="559177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05A9BAA-B344-45D2-838C-73856C4B15D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3" name="Rectangle 12">
              <a:extLst>
                <a:ext uri="{FF2B5EF4-FFF2-40B4-BE49-F238E27FC236}">
                  <a16:creationId xmlns:a16="http://schemas.microsoft.com/office/drawing/2014/main" id="{390434AA-4632-440E-9AE7-411396A7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462FD1E-E713-4FD4-8746-671C946723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pic>
        <p:nvPicPr>
          <p:cNvPr id="5" name="İçerik Yer Tutucusu 4" descr="Yaprağın üzerinde su damlacığı">
            <a:extLst>
              <a:ext uri="{FF2B5EF4-FFF2-40B4-BE49-F238E27FC236}">
                <a16:creationId xmlns:a16="http://schemas.microsoft.com/office/drawing/2014/main" id="{0664773A-CFFC-46B2-2D16-AE6A9CD69926}"/>
              </a:ext>
            </a:extLst>
          </p:cNvPr>
          <p:cNvPicPr>
            <a:picLocks noChangeAspect="1"/>
          </p:cNvPicPr>
          <p:nvPr/>
        </p:nvPicPr>
        <p:blipFill rotWithShape="1">
          <a:blip r:embed="rId3">
            <a:extLst>
              <a:ext uri="{28A0092B-C50C-407E-A947-70E740481C1C}">
                <a14:useLocalDpi xmlns:a14="http://schemas.microsoft.com/office/drawing/2010/main" val="0"/>
              </a:ext>
            </a:extLst>
          </a:blip>
          <a:srcRect l="26263" r="11772" b="-2"/>
          <a:stretch/>
        </p:blipFill>
        <p:spPr>
          <a:xfrm>
            <a:off x="4636008" y="10"/>
            <a:ext cx="7552815" cy="6856310"/>
          </a:xfrm>
          <a:prstGeom prst="rect">
            <a:avLst/>
          </a:prstGeom>
          <a:ln>
            <a:noFill/>
          </a:ln>
          <a:effectLst/>
        </p:spPr>
      </p:pic>
      <p:sp>
        <p:nvSpPr>
          <p:cNvPr id="16" name="Rectangle 15">
            <a:extLst>
              <a:ext uri="{FF2B5EF4-FFF2-40B4-BE49-F238E27FC236}">
                <a16:creationId xmlns:a16="http://schemas.microsoft.com/office/drawing/2014/main" id="{78A4CDE5-C7BC-41E1-8A4A-79E024CC0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501856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261495AE-8061-1280-4961-C62ED64D2FD7}"/>
              </a:ext>
            </a:extLst>
          </p:cNvPr>
          <p:cNvSpPr>
            <a:spLocks noGrp="1"/>
          </p:cNvSpPr>
          <p:nvPr>
            <p:ph type="title"/>
          </p:nvPr>
        </p:nvSpPr>
        <p:spPr>
          <a:xfrm>
            <a:off x="680322" y="753228"/>
            <a:ext cx="3679028" cy="1080938"/>
          </a:xfrm>
        </p:spPr>
        <p:txBody>
          <a:bodyPr>
            <a:normAutofit fontScale="90000"/>
          </a:bodyPr>
          <a:lstStyle/>
          <a:p>
            <a:r>
              <a:rPr lang="tr-TR" sz="3200" dirty="0">
                <a:effectLst/>
                <a:latin typeface="Calibri" panose="020F0502020204030204" pitchFamily="34" charset="0"/>
                <a:ea typeface="Times New Roman" panose="02020603050405020304" pitchFamily="18" charset="0"/>
                <a:cs typeface="Times New Roman" panose="02020603050405020304" pitchFamily="18" charset="0"/>
              </a:rPr>
              <a:t>Peki daha önce buna benzer çalışmalar ya da araştırmalar oldu mu? </a:t>
            </a:r>
            <a:endParaRPr lang="tr-TR" sz="3200" dirty="0"/>
          </a:p>
        </p:txBody>
      </p:sp>
      <p:pic>
        <p:nvPicPr>
          <p:cNvPr id="18" name="Picture 17">
            <a:extLst>
              <a:ext uri="{FF2B5EF4-FFF2-40B4-BE49-F238E27FC236}">
                <a16:creationId xmlns:a16="http://schemas.microsoft.com/office/drawing/2014/main" id="{025C7952-5703-489E-8DBD-F2EFAC8EEB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5029200" cy="202738"/>
          </a:xfrm>
          <a:prstGeom prst="rect">
            <a:avLst/>
          </a:prstGeom>
        </p:spPr>
      </p:pic>
      <p:sp>
        <p:nvSpPr>
          <p:cNvPr id="9" name="Content Placeholder 8">
            <a:extLst>
              <a:ext uri="{FF2B5EF4-FFF2-40B4-BE49-F238E27FC236}">
                <a16:creationId xmlns:a16="http://schemas.microsoft.com/office/drawing/2014/main" id="{57C15D63-0F73-0681-C235-58F0006025FB}"/>
              </a:ext>
            </a:extLst>
          </p:cNvPr>
          <p:cNvSpPr>
            <a:spLocks noGrp="1"/>
          </p:cNvSpPr>
          <p:nvPr>
            <p:ph idx="1"/>
          </p:nvPr>
        </p:nvSpPr>
        <p:spPr>
          <a:xfrm>
            <a:off x="680322" y="2336873"/>
            <a:ext cx="3581635" cy="3599316"/>
          </a:xfrm>
        </p:spPr>
        <p:txBody>
          <a:bodyPr>
            <a:normAutofit fontScale="92500" lnSpcReduction="20000"/>
          </a:bodyPr>
          <a:lstStyle/>
          <a:p>
            <a:pPr>
              <a:lnSpc>
                <a:spcPct val="107000"/>
              </a:lnSpc>
              <a:spcAft>
                <a:spcPts val="800"/>
              </a:spcAft>
              <a:buFont typeface="Wingdings" panose="05000000000000000000" pitchFamily="2" charset="2"/>
              <a:buChar char="ü"/>
            </a:pP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Bu sorunun cevabı 2017 yılında İtalya’da meydana gelen deprem felaketinde, dron ve termal kameralarla donatılmış, YOLO nesne tespiti algoritması kullanılarak bir robotik sistem geliştirilmiştir. Bu dronlar, termal kamera ve görüntü işleme algoritmalarını kullanarak birçok kişinin hayatını kurtarmakta arama kurtarma ekiplerine yardımcı olmuştur.</a:t>
            </a:r>
          </a:p>
          <a:p>
            <a:endParaRPr lang="en-US" sz="1600" dirty="0"/>
          </a:p>
        </p:txBody>
      </p:sp>
    </p:spTree>
    <p:extLst>
      <p:ext uri="{BB962C8B-B14F-4D97-AF65-F5344CB8AC3E}">
        <p14:creationId xmlns:p14="http://schemas.microsoft.com/office/powerpoint/2010/main" val="14331617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4" name="Rectangle 11">
            <a:extLst>
              <a:ext uri="{FF2B5EF4-FFF2-40B4-BE49-F238E27FC236}">
                <a16:creationId xmlns:a16="http://schemas.microsoft.com/office/drawing/2014/main" id="{17341052-73F2-435C-A1F0-70961D11B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çerik Yer Tutucusu 4" descr="Yazı tahtası üzerinde karmaşık matematik formülleri">
            <a:extLst>
              <a:ext uri="{FF2B5EF4-FFF2-40B4-BE49-F238E27FC236}">
                <a16:creationId xmlns:a16="http://schemas.microsoft.com/office/drawing/2014/main" id="{A361849D-6770-DEB5-6AA1-18332336510F}"/>
              </a:ext>
            </a:extLst>
          </p:cNvPr>
          <p:cNvPicPr>
            <a:picLocks noChangeAspect="1"/>
          </p:cNvPicPr>
          <p:nvPr/>
        </p:nvPicPr>
        <p:blipFill rotWithShape="1">
          <a:blip r:embed="rId2">
            <a:alphaModFix amt="15000"/>
            <a:grayscl/>
            <a:extLst>
              <a:ext uri="{28A0092B-C50C-407E-A947-70E740481C1C}">
                <a14:useLocalDpi xmlns:a14="http://schemas.microsoft.com/office/drawing/2010/main" val="0"/>
              </a:ext>
            </a:extLst>
          </a:blip>
          <a:srcRect t="24069" r="9091" b="5881"/>
          <a:stretch/>
        </p:blipFill>
        <p:spPr>
          <a:xfrm>
            <a:off x="-608749" y="753227"/>
            <a:ext cx="12192000" cy="6858001"/>
          </a:xfrm>
          <a:prstGeom prst="rect">
            <a:avLst/>
          </a:prstGeom>
        </p:spPr>
      </p:pic>
      <p:pic>
        <p:nvPicPr>
          <p:cNvPr id="25" name="Picture 13">
            <a:extLst>
              <a:ext uri="{FF2B5EF4-FFF2-40B4-BE49-F238E27FC236}">
                <a16:creationId xmlns:a16="http://schemas.microsoft.com/office/drawing/2014/main" id="{A4D2D0F6-68B7-4A2F-B80D-B3AAC1F4DC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sp>
        <p:nvSpPr>
          <p:cNvPr id="26" name="Rectangle 15">
            <a:extLst>
              <a:ext uri="{FF2B5EF4-FFF2-40B4-BE49-F238E27FC236}">
                <a16:creationId xmlns:a16="http://schemas.microsoft.com/office/drawing/2014/main" id="{A0BCEF11-98AA-4EF8-91CF-8146F64793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609600"/>
            <a:ext cx="10437812" cy="136819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2C7F4C20-811F-1DB3-8766-1412FDE13FF0}"/>
              </a:ext>
            </a:extLst>
          </p:cNvPr>
          <p:cNvSpPr>
            <a:spLocks noGrp="1"/>
          </p:cNvSpPr>
          <p:nvPr>
            <p:ph type="title"/>
          </p:nvPr>
        </p:nvSpPr>
        <p:spPr>
          <a:xfrm>
            <a:off x="680321" y="753228"/>
            <a:ext cx="9613861" cy="1080938"/>
          </a:xfrm>
        </p:spPr>
        <p:txBody>
          <a:bodyPr>
            <a:normAutofit fontScale="90000"/>
          </a:bodyPr>
          <a:lstStyle/>
          <a:p>
            <a:r>
              <a:rPr lang="tr-TR" dirty="0">
                <a:effectLst/>
                <a:latin typeface="Calibri" panose="020F0502020204030204" pitchFamily="34" charset="0"/>
                <a:ea typeface="Times New Roman" panose="02020603050405020304" pitchFamily="18" charset="0"/>
                <a:cs typeface="Times New Roman" panose="02020603050405020304" pitchFamily="18" charset="0"/>
              </a:rPr>
              <a:t>Ancak fikir ne kadar pürüzsüz dursa da gerçek hayata uyarlamak göründüğü kadar kolay değil.</a:t>
            </a:r>
            <a:br>
              <a:rPr lang="tr-TR" sz="1800" dirty="0">
                <a:effectLst/>
                <a:latin typeface="Calibri" panose="020F0502020204030204" pitchFamily="34" charset="0"/>
                <a:ea typeface="Times New Roman" panose="02020603050405020304" pitchFamily="18" charset="0"/>
                <a:cs typeface="Times New Roman" panose="02020603050405020304" pitchFamily="18" charset="0"/>
              </a:rPr>
            </a:br>
            <a:endParaRPr lang="tr-TR" dirty="0"/>
          </a:p>
        </p:txBody>
      </p:sp>
      <p:pic>
        <p:nvPicPr>
          <p:cNvPr id="27" name="Picture 17">
            <a:extLst>
              <a:ext uri="{FF2B5EF4-FFF2-40B4-BE49-F238E27FC236}">
                <a16:creationId xmlns:a16="http://schemas.microsoft.com/office/drawing/2014/main" id="{DB816C00-E2A2-4A28-A8CB-2E9E10E9FD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28" name="Rectangle 19">
            <a:extLst>
              <a:ext uri="{FF2B5EF4-FFF2-40B4-BE49-F238E27FC236}">
                <a16:creationId xmlns:a16="http://schemas.microsoft.com/office/drawing/2014/main" id="{B2892C6A-FAAA-49A9-B836-6ECC4D48D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Content Placeholder 8">
            <a:extLst>
              <a:ext uri="{FF2B5EF4-FFF2-40B4-BE49-F238E27FC236}">
                <a16:creationId xmlns:a16="http://schemas.microsoft.com/office/drawing/2014/main" id="{7687F0E1-4FA7-1941-4CE4-359AB7E935D1}"/>
              </a:ext>
            </a:extLst>
          </p:cNvPr>
          <p:cNvSpPr>
            <a:spLocks noGrp="1"/>
          </p:cNvSpPr>
          <p:nvPr>
            <p:ph idx="1"/>
          </p:nvPr>
        </p:nvSpPr>
        <p:spPr>
          <a:xfrm>
            <a:off x="680321" y="2336873"/>
            <a:ext cx="9613861" cy="3395060"/>
          </a:xfrm>
        </p:spPr>
        <p:txBody>
          <a:bodyPr anchor="ctr">
            <a:normAutofit/>
          </a:bodyPr>
          <a:lstStyle/>
          <a:p>
            <a:r>
              <a:rPr lang="tr-TR" dirty="0">
                <a:effectLst/>
                <a:latin typeface="Calibri" panose="020F0502020204030204" pitchFamily="34" charset="0"/>
                <a:ea typeface="Times New Roman" panose="02020603050405020304" pitchFamily="18" charset="0"/>
                <a:cs typeface="Times New Roman" panose="02020603050405020304" pitchFamily="18" charset="0"/>
              </a:rPr>
              <a:t>Bunu nedenlerinden birisi de ışık yetersizliği. Deprem olan bölgelerde elektrik hatlarında ve altyapısında büyük zararlar oluşmaktadır ve bu da ışık kaynağına ulaşımı zorlaştırmaktadır. Işık kaynağının yetersizliği ile beraber görüntü kalitesi düştüğü için algoritmaların nesneyi tanımlaması zorlaştığından doğru çıktılar verme olasılığında büyük bir düşüş yaşanabilir. Işığın yanı sıra enkaz ortamında nesneler çok sıkışık bir konumda olduğu için bu durumda algoritmaların nesneleri algılamasını zorlaştırıyor. Ayrıca daha önce de belirtiğimiz gibi enkaz altında kalan insanların nadir sınıf olmasından dolayı nesne tespitinde YOLO algoritması zayıf kalabilir.</a:t>
            </a:r>
            <a:br>
              <a:rPr lang="tr-TR" sz="2000" dirty="0">
                <a:effectLst/>
                <a:latin typeface="Calibri" panose="020F0502020204030204" pitchFamily="34" charset="0"/>
                <a:ea typeface="Times New Roman" panose="02020603050405020304" pitchFamily="18" charset="0"/>
                <a:cs typeface="Times New Roman" panose="02020603050405020304" pitchFamily="18" charset="0"/>
              </a:rPr>
            </a:br>
            <a:endParaRPr lang="en-US" sz="2000" dirty="0"/>
          </a:p>
        </p:txBody>
      </p:sp>
    </p:spTree>
    <p:extLst>
      <p:ext uri="{BB962C8B-B14F-4D97-AF65-F5344CB8AC3E}">
        <p14:creationId xmlns:p14="http://schemas.microsoft.com/office/powerpoint/2010/main" val="1054174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4055289-E0C6-4BD3-83C1-D3C305932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çerik Yer Tutucusu 4" descr="Camgöbeği ve eflatun dalgalarda ikili soyut kod desenleri">
            <a:extLst>
              <a:ext uri="{FF2B5EF4-FFF2-40B4-BE49-F238E27FC236}">
                <a16:creationId xmlns:a16="http://schemas.microsoft.com/office/drawing/2014/main" id="{31F8FAD1-3780-42BC-FD9E-31F12764C99C}"/>
              </a:ext>
            </a:extLst>
          </p:cNvPr>
          <p:cNvPicPr>
            <a:picLocks noChangeAspect="1"/>
          </p:cNvPicPr>
          <p:nvPr/>
        </p:nvPicPr>
        <p:blipFill rotWithShape="1">
          <a:blip r:embed="rId2">
            <a:extLst>
              <a:ext uri="{28A0092B-C50C-407E-A947-70E740481C1C}">
                <a14:useLocalDpi xmlns:a14="http://schemas.microsoft.com/office/drawing/2010/main" val="0"/>
              </a:ext>
            </a:extLst>
          </a:blip>
          <a:srcRect b="15730"/>
          <a:stretch/>
        </p:blipFill>
        <p:spPr>
          <a:xfrm>
            <a:off x="20" y="-1"/>
            <a:ext cx="12191980" cy="6858001"/>
          </a:xfrm>
          <a:prstGeom prst="rect">
            <a:avLst/>
          </a:prstGeom>
        </p:spPr>
      </p:pic>
      <p:sp>
        <p:nvSpPr>
          <p:cNvPr id="14" name="Rectangle 13">
            <a:extLst>
              <a:ext uri="{FF2B5EF4-FFF2-40B4-BE49-F238E27FC236}">
                <a16:creationId xmlns:a16="http://schemas.microsoft.com/office/drawing/2014/main" id="{3D0E302E-D9CD-4301-A67C-2F0F43791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2116667"/>
            <a:ext cx="10439400" cy="3793206"/>
          </a:xfrm>
          <a:prstGeom prst="rect">
            <a:avLst/>
          </a:prstGeom>
          <a:solidFill>
            <a:schemeClr val="bg1">
              <a:lumMod val="95000"/>
              <a:lumOff val="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CA457133-9802-4229-B919-FF91AE235CC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sp>
        <p:nvSpPr>
          <p:cNvPr id="18" name="Rectangle 17">
            <a:extLst>
              <a:ext uri="{FF2B5EF4-FFF2-40B4-BE49-F238E27FC236}">
                <a16:creationId xmlns:a16="http://schemas.microsoft.com/office/drawing/2014/main" id="{35174CBE-3C8C-4936-BADC-26BFB4F07F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609600"/>
            <a:ext cx="10437812" cy="136819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Başlık 1">
            <a:extLst>
              <a:ext uri="{FF2B5EF4-FFF2-40B4-BE49-F238E27FC236}">
                <a16:creationId xmlns:a16="http://schemas.microsoft.com/office/drawing/2014/main" id="{9F5B9A5F-F595-6403-3980-E8303B04643C}"/>
              </a:ext>
            </a:extLst>
          </p:cNvPr>
          <p:cNvSpPr>
            <a:spLocks noGrp="1"/>
          </p:cNvSpPr>
          <p:nvPr>
            <p:ph type="title"/>
          </p:nvPr>
        </p:nvSpPr>
        <p:spPr>
          <a:xfrm>
            <a:off x="680321" y="753228"/>
            <a:ext cx="9613861" cy="1080938"/>
          </a:xfrm>
        </p:spPr>
        <p:txBody>
          <a:bodyPr>
            <a:normAutofit fontScale="90000"/>
          </a:bodyPr>
          <a:lstStyle/>
          <a:p>
            <a:r>
              <a:rPr lang="tr-TR" sz="3600" dirty="0">
                <a:effectLst/>
                <a:latin typeface="Calibri" panose="020F0502020204030204" pitchFamily="34" charset="0"/>
                <a:ea typeface="Times New Roman" panose="02020603050405020304" pitchFamily="18" charset="0"/>
                <a:cs typeface="Times New Roman" panose="02020603050405020304" pitchFamily="18" charset="0"/>
              </a:rPr>
              <a:t>Sonuç olarak bütün bu dezavantajları ve yetersizlik ihtimallerini göz önünde bulundurduğumuzda akıllara birkaç çözüm önerisi gelebilir:</a:t>
            </a:r>
            <a:endParaRPr lang="tr-TR" dirty="0"/>
          </a:p>
        </p:txBody>
      </p:sp>
      <p:pic>
        <p:nvPicPr>
          <p:cNvPr id="20" name="Picture 19">
            <a:extLst>
              <a:ext uri="{FF2B5EF4-FFF2-40B4-BE49-F238E27FC236}">
                <a16:creationId xmlns:a16="http://schemas.microsoft.com/office/drawing/2014/main" id="{74CBD692-4D03-4764-98E3-F957838578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22" name="Rectangle 21">
            <a:extLst>
              <a:ext uri="{FF2B5EF4-FFF2-40B4-BE49-F238E27FC236}">
                <a16:creationId xmlns:a16="http://schemas.microsoft.com/office/drawing/2014/main" id="{932BC668-4D51-4090-89E3-5613B832E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Content Placeholder 8">
            <a:extLst>
              <a:ext uri="{FF2B5EF4-FFF2-40B4-BE49-F238E27FC236}">
                <a16:creationId xmlns:a16="http://schemas.microsoft.com/office/drawing/2014/main" id="{0CA5012A-4541-97BD-CA1C-61EA9A262D7A}"/>
              </a:ext>
            </a:extLst>
          </p:cNvPr>
          <p:cNvSpPr>
            <a:spLocks noGrp="1"/>
          </p:cNvSpPr>
          <p:nvPr>
            <p:ph idx="1"/>
          </p:nvPr>
        </p:nvSpPr>
        <p:spPr>
          <a:xfrm>
            <a:off x="536691" y="2043369"/>
            <a:ext cx="9757491" cy="3767899"/>
          </a:xfrm>
        </p:spPr>
        <p:txBody>
          <a:bodyPr anchor="ctr">
            <a:normAutofit/>
          </a:bodyPr>
          <a:lstStyle/>
          <a:p>
            <a:pPr>
              <a:buFont typeface="Wingdings" panose="05000000000000000000" pitchFamily="2" charset="2"/>
              <a:buChar char="Ø"/>
            </a:pPr>
            <a:r>
              <a:rPr lang="tr-TR" sz="2200" dirty="0">
                <a:effectLst/>
                <a:latin typeface="Calibri" panose="020F0502020204030204" pitchFamily="34" charset="0"/>
                <a:ea typeface="Times New Roman" panose="02020603050405020304" pitchFamily="18" charset="0"/>
                <a:cs typeface="Times New Roman" panose="02020603050405020304" pitchFamily="18" charset="0"/>
              </a:rPr>
              <a:t>Bunlarda biri: nadir sınıfı tespiti için elimizde bulunan yöntemleri geliştirebiliriz. Veri seti yetersizliğini daha iyileştirilebilir bir hale getirmek adına suni veri oluşturma tekniklerine başvurabiliriz. Suni veri oluşturma yöntemleri başlıca: Veri artırma yöntemi, </a:t>
            </a:r>
            <a:r>
              <a:rPr lang="tr-TR" sz="2200" dirty="0" err="1">
                <a:effectLst/>
                <a:latin typeface="Calibri" panose="020F0502020204030204" pitchFamily="34" charset="0"/>
                <a:ea typeface="Times New Roman" panose="02020603050405020304" pitchFamily="18" charset="0"/>
                <a:cs typeface="Times New Roman" panose="02020603050405020304" pitchFamily="18" charset="0"/>
              </a:rPr>
              <a:t>jeneratif</a:t>
            </a:r>
            <a:r>
              <a:rPr lang="tr-TR" sz="2200" dirty="0">
                <a:effectLst/>
                <a:latin typeface="Calibri" panose="020F0502020204030204" pitchFamily="34" charset="0"/>
                <a:ea typeface="Times New Roman" panose="02020603050405020304" pitchFamily="18" charset="0"/>
                <a:cs typeface="Times New Roman" panose="02020603050405020304" pitchFamily="18" charset="0"/>
              </a:rPr>
              <a:t> modelleme yöntemi, transfer öğrenme yöntemi ve sentetik veri oluşturma yöntemidir. Deprem gibi bir doğal afet her zaman olmadığı için elimizdeki veriler yeterli derecede bulunmuyor. Bu yüzden elimizdeki verileri artırmak adına suni veri oluşturma tekniklerinden olan sentetik veri oluşturma yöntemini kullanabiliriz. Bu yöntem elimizde olan gerçek dünyaya ilişkin veriler yerine bu verilere benzer bilgisayar destekli yapay verilerin üretilmesidir. Bu üretim aşamasıyla beraber bize daha hızlı ve kolay ulaşılabilir verilere olanak sağlıyor. </a:t>
            </a:r>
            <a:endParaRPr lang="en-US" sz="2000" dirty="0"/>
          </a:p>
        </p:txBody>
      </p:sp>
    </p:spTree>
    <p:extLst>
      <p:ext uri="{BB962C8B-B14F-4D97-AF65-F5344CB8AC3E}">
        <p14:creationId xmlns:p14="http://schemas.microsoft.com/office/powerpoint/2010/main" val="839561209"/>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63</TotalTime>
  <Words>845</Words>
  <Application>Microsoft Office PowerPoint</Application>
  <PresentationFormat>Geniş ekran</PresentationFormat>
  <Paragraphs>27</Paragraphs>
  <Slides>11</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11</vt:i4>
      </vt:variant>
    </vt:vector>
  </HeadingPairs>
  <TitlesOfParts>
    <vt:vector size="16" baseType="lpstr">
      <vt:lpstr>Arial</vt:lpstr>
      <vt:lpstr>Calibri</vt:lpstr>
      <vt:lpstr>Trebuchet MS</vt:lpstr>
      <vt:lpstr>Wingdings</vt:lpstr>
      <vt:lpstr>Berlin</vt:lpstr>
      <vt:lpstr>PowerPoint Sunusu</vt:lpstr>
      <vt:lpstr>DEPREMİN ETKİLERİNİ YAPAY ZEKA TEKNOLOJİLERİ İLE AZALTMA</vt:lpstr>
      <vt:lpstr>PowerPoint Sunusu</vt:lpstr>
      <vt:lpstr>Bunun önüne geçmenin alternatif yöntemlerinden biri günümüz teknolojileri ve yapay zekayı en efektif olarak kullanmak olabilir mi? </vt:lpstr>
      <vt:lpstr>PowerPoint Sunusu</vt:lpstr>
      <vt:lpstr>PowerPoint Sunusu</vt:lpstr>
      <vt:lpstr>Peki daha önce buna benzer çalışmalar ya da araştırmalar oldu mu? </vt:lpstr>
      <vt:lpstr>Ancak fikir ne kadar pürüzsüz dursa da gerçek hayata uyarlamak göründüğü kadar kolay değil. </vt:lpstr>
      <vt:lpstr>Sonuç olarak bütün bu dezavantajları ve yetersizlik ihtimallerini göz önünde bulundurduğumuzda akıllara birkaç çözüm önerisi gelebilir:</vt:lpstr>
      <vt:lpstr>Lakin unutulmamalıdır ki bu yöntemlerde kendi içinde dezavantajlar barındırıyor</vt:lpstr>
      <vt:lpstr>KAYNAKÇA: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HELLİN ÖZYURT</dc:creator>
  <cp:lastModifiedBy>HELLİN ÖZYURT</cp:lastModifiedBy>
  <cp:revision>3</cp:revision>
  <dcterms:created xsi:type="dcterms:W3CDTF">2023-03-05T08:54:58Z</dcterms:created>
  <dcterms:modified xsi:type="dcterms:W3CDTF">2023-03-05T10:04:04Z</dcterms:modified>
</cp:coreProperties>
</file>

<file path=docProps/thumbnail.jpeg>
</file>